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24"/>
  </p:notesMasterIdLst>
  <p:handoutMasterIdLst>
    <p:handoutMasterId r:id="rId25"/>
  </p:handoutMasterIdLst>
  <p:sldIdLst>
    <p:sldId id="322" r:id="rId6"/>
    <p:sldId id="339" r:id="rId7"/>
    <p:sldId id="323" r:id="rId8"/>
    <p:sldId id="262" r:id="rId9"/>
    <p:sldId id="324" r:id="rId10"/>
    <p:sldId id="325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B7EE36-0F4F-4388-8AA7-8C118F056473}">
          <p14:sldIdLst>
            <p14:sldId id="322"/>
            <p14:sldId id="339"/>
            <p14:sldId id="323"/>
          </p14:sldIdLst>
        </p14:section>
        <p14:section name="Step 1" id="{624799F4-36CE-4C5F-BE27-EA454C9614C4}">
          <p14:sldIdLst>
            <p14:sldId id="262"/>
            <p14:sldId id="324"/>
            <p14:sldId id="325"/>
          </p14:sldIdLst>
        </p14:section>
        <p14:section name="Steps 2 &amp; 3" id="{1D87359E-DE74-4CB7-97A1-C8AF357E2E51}">
          <p14:sldIdLst>
            <p14:sldId id="326"/>
            <p14:sldId id="327"/>
            <p14:sldId id="328"/>
          </p14:sldIdLst>
        </p14:section>
        <p14:section name="Steps 4 &amp; 5" id="{7C9FE696-9C6A-4ACE-A744-AEA29FB515A5}">
          <p14:sldIdLst>
            <p14:sldId id="330"/>
            <p14:sldId id="331"/>
            <p14:sldId id="332"/>
          </p14:sldIdLst>
        </p14:section>
        <p14:section name="Steps 6 &amp; 7" id="{DDCCA5F8-1A09-43B3-9F03-0E215E1528E6}">
          <p14:sldIdLst>
            <p14:sldId id="333"/>
            <p14:sldId id="334"/>
            <p14:sldId id="335"/>
          </p14:sldIdLst>
        </p14:section>
        <p14:section name="Step 8" id="{42F2DDAF-BA78-47A6-BFBB-BC4026C883CA}">
          <p14:sldIdLst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581" autoAdjust="0"/>
  </p:normalViewPr>
  <p:slideViewPr>
    <p:cSldViewPr showGuides="1">
      <p:cViewPr varScale="1">
        <p:scale>
          <a:sx n="89" d="100"/>
          <a:sy n="89" d="100"/>
        </p:scale>
        <p:origin x="259" y="72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4370" y="4434840"/>
            <a:ext cx="4940484" cy="1122202"/>
          </a:xfrm>
        </p:spPr>
        <p:txBody>
          <a:bodyPr anchor="b">
            <a:noAutofit/>
          </a:bodyPr>
          <a:lstStyle>
            <a:lvl1pPr algn="l">
              <a:defRPr sz="3599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4370" y="5586890"/>
            <a:ext cx="4940483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9485841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7386" y="0"/>
            <a:ext cx="67014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153" y="1020446"/>
            <a:ext cx="2894846" cy="1325563"/>
          </a:xfrm>
        </p:spPr>
        <p:txBody>
          <a:bodyPr anchor="b">
            <a:normAutofit/>
          </a:bodyPr>
          <a:lstStyle>
            <a:lvl1pPr>
              <a:defRPr sz="2799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153" y="2924176"/>
            <a:ext cx="2894846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063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126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189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251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153" y="6356351"/>
            <a:ext cx="9849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191" y="6356350"/>
            <a:ext cx="248219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4863" y="6356351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49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1720" y="1671639"/>
            <a:ext cx="5110419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1720" y="3660774"/>
            <a:ext cx="5110419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1" y="6356351"/>
            <a:ext cx="121888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158" y="6356351"/>
            <a:ext cx="3478894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1439" y="-25401"/>
            <a:ext cx="5237386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193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529" y="2148841"/>
            <a:ext cx="4178482" cy="1715531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962003"/>
            <a:ext cx="4178482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539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6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7982" y="2111608"/>
            <a:ext cx="10512862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7982" y="2111382"/>
            <a:ext cx="10512862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8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01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6512" y="2809876"/>
            <a:ext cx="6694331" cy="1909763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512" y="5028804"/>
            <a:ext cx="6694330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5556" y="6356351"/>
            <a:ext cx="169500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1943" y="6356351"/>
            <a:ext cx="254251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5835" y="6356351"/>
            <a:ext cx="1695008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225" y="0"/>
            <a:ext cx="2437765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9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6794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249" y="5084525"/>
            <a:ext cx="231710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6794" y="5464115"/>
            <a:ext cx="184503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5916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7368" y="5084525"/>
            <a:ext cx="233020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5914" y="5478797"/>
            <a:ext cx="1855466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5931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7384" y="5084525"/>
            <a:ext cx="231710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5930" y="5478797"/>
            <a:ext cx="184503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5181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6635" y="5084525"/>
            <a:ext cx="231710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5180" y="5464115"/>
            <a:ext cx="184502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2340" y="1"/>
            <a:ext cx="4856485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0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88825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6687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99777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99777" y="3809748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5170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8259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8259" y="3809748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3851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6741" y="3654379"/>
            <a:ext cx="2104587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4412" y="3809748"/>
            <a:ext cx="229925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4435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7525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2203" y="3809748"/>
            <a:ext cx="184364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6687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99777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99777" y="5668584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5170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8259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8259" y="5668584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3851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8275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8275" y="5668584"/>
            <a:ext cx="181300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4435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7525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2203" y="5668584"/>
            <a:ext cx="184364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125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7982" y="2111376"/>
            <a:ext cx="10512862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97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334" y="0"/>
            <a:ext cx="10075491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5509419"/>
            <a:ext cx="4081079" cy="585788"/>
          </a:xfrm>
        </p:spPr>
        <p:txBody>
          <a:bodyPr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31" y="1507772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940" y="2584097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208" y="3660422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255" y="4736748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390" y="1613528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31" y="2682564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5486" y="3755394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672" y="4824430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7386" y="6356351"/>
            <a:ext cx="377499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059" y="6356351"/>
            <a:ext cx="542784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2382" y="5023933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8938" y="3948451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2627" y="2872686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5590" y="1796083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35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936" y="892178"/>
            <a:ext cx="8419495" cy="1325563"/>
          </a:xfrm>
        </p:spPr>
        <p:txBody>
          <a:bodyPr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2936" y="2776936"/>
            <a:ext cx="392327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2936" y="3834607"/>
            <a:ext cx="3923278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8244" y="2776936"/>
            <a:ext cx="39426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8244" y="3834607"/>
            <a:ext cx="39426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79" y="0"/>
            <a:ext cx="4366892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1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2781" y="2776936"/>
            <a:ext cx="2881724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2781" y="3834607"/>
            <a:ext cx="2881724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6455" y="2776936"/>
            <a:ext cx="289591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6455" y="3834607"/>
            <a:ext cx="289591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4321" y="2776936"/>
            <a:ext cx="2881724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4321" y="3834607"/>
            <a:ext cx="2881724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7793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5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449" y="1671639"/>
            <a:ext cx="5110419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5449" y="3660774"/>
            <a:ext cx="5110419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1"/>
            <a:ext cx="476126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1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089" y="1615737"/>
            <a:ext cx="4178482" cy="1524735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089" y="3238104"/>
            <a:ext cx="4178482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111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6089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8034" y="6356351"/>
            <a:ext cx="2660864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34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9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l.fbaipublicfiles.com/detr/detr-r50-e632da11.pth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shikamaru/car-object-detection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Object Detection With DETR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CS496 2022-2023</a:t>
            </a:r>
            <a:r>
              <a:rPr lang="en-US" dirty="0"/>
              <a:t>_Project team#6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4 &amp;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137948"/>
            <a:ext cx="4178482" cy="1447800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Clone DETR Repository from GitHub.</a:t>
            </a:r>
          </a:p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607748"/>
            <a:ext cx="3778199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cloned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the DETR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repository from GitHub to a newly created folder named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Facebook-DETR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then we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moved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train-validation COCO json files and the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training and testing images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into the cloned folder with the desired file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format to load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them for training.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2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1" b="9761"/>
          <a:stretch/>
        </p:blipFill>
        <p:spPr>
          <a:xfrm>
            <a:off x="306652" y="4579034"/>
            <a:ext cx="6168760" cy="19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" b="11173"/>
          <a:stretch/>
        </p:blipFill>
        <p:spPr>
          <a:xfrm>
            <a:off x="306652" y="304800"/>
            <a:ext cx="6168760" cy="412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E6035-34DC-A9A5-E4F0-1774C12FA96E}"/>
              </a:ext>
            </a:extLst>
          </p:cNvPr>
          <p:cNvSpPr txBox="1"/>
          <p:nvPr/>
        </p:nvSpPr>
        <p:spPr>
          <a:xfrm>
            <a:off x="3391032" y="3753081"/>
            <a:ext cx="3276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9B66EA-EBA3-BDAB-5255-ECD9345F1808}"/>
              </a:ext>
            </a:extLst>
          </p:cNvPr>
          <p:cNvSpPr/>
          <p:nvPr/>
        </p:nvSpPr>
        <p:spPr>
          <a:xfrm rot="7006078">
            <a:off x="4779209" y="3548311"/>
            <a:ext cx="2630408" cy="71817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23A98-5524-C35F-81A6-6D03A13D9E2A}"/>
              </a:ext>
            </a:extLst>
          </p:cNvPr>
          <p:cNvSpPr txBox="1"/>
          <p:nvPr/>
        </p:nvSpPr>
        <p:spPr>
          <a:xfrm>
            <a:off x="4642852" y="6107782"/>
            <a:ext cx="1825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annotations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91"/>
          <a:stretch/>
        </p:blipFill>
        <p:spPr>
          <a:xfrm>
            <a:off x="6820032" y="4303559"/>
            <a:ext cx="5224219" cy="13452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39457-9CC7-0CF9-D46E-B8F406CC2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9"/>
          <a:stretch/>
        </p:blipFill>
        <p:spPr>
          <a:xfrm>
            <a:off x="6820032" y="5624672"/>
            <a:ext cx="5224219" cy="966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D481C0-60BD-CA5C-4B65-9EDEF12D38DE}"/>
              </a:ext>
            </a:extLst>
          </p:cNvPr>
          <p:cNvSpPr txBox="1"/>
          <p:nvPr/>
        </p:nvSpPr>
        <p:spPr>
          <a:xfrm>
            <a:off x="7007359" y="5883993"/>
            <a:ext cx="4649654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6667632" y="594270"/>
            <a:ext cx="5224219" cy="363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We had to rename our files with the same names as COCO dataset files and move them to the desired file structure to load them later for training.</a:t>
            </a:r>
          </a:p>
          <a:p>
            <a:pPr algn="just"/>
            <a:r>
              <a:rPr lang="en-US" sz="1800" dirty="0"/>
              <a:t>We create a folder for annotations into detr folder and move them there renamed as </a:t>
            </a:r>
            <a:r>
              <a:rPr lang="en-US" sz="1800" b="1" dirty="0">
                <a:solidFill>
                  <a:srgbClr val="92D050"/>
                </a:solidFill>
              </a:rPr>
              <a:t>instances_train2017.json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chemeClr val="accent1"/>
                </a:solidFill>
              </a:rPr>
              <a:t>instances_val2017.json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We also create a shortcut for training images into two files and move them into detr folder under the names of </a:t>
            </a:r>
            <a:r>
              <a:rPr lang="en-US" sz="1800" b="1" dirty="0">
                <a:solidFill>
                  <a:schemeClr val="accent1"/>
                </a:solidFill>
              </a:rPr>
              <a:t>train2017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val2017</a:t>
            </a:r>
            <a:r>
              <a:rPr lang="en-US" sz="1800" dirty="0"/>
              <a:t>.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521DDC-AA4B-C745-5971-96A0B224E35E}"/>
              </a:ext>
            </a:extLst>
          </p:cNvPr>
          <p:cNvSpPr/>
          <p:nvPr/>
        </p:nvSpPr>
        <p:spPr>
          <a:xfrm rot="4277374">
            <a:off x="8418496" y="4407611"/>
            <a:ext cx="1259157" cy="45765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BCF652-4935-3254-7373-5FB38703BEAB}"/>
              </a:ext>
            </a:extLst>
          </p:cNvPr>
          <p:cNvSpPr txBox="1"/>
          <p:nvPr/>
        </p:nvSpPr>
        <p:spPr>
          <a:xfrm>
            <a:off x="7002576" y="5218203"/>
            <a:ext cx="484467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  … 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016EE-7363-BD38-B2E4-99B5610E1DE9}"/>
              </a:ext>
            </a:extLst>
          </p:cNvPr>
          <p:cNvSpPr txBox="1"/>
          <p:nvPr/>
        </p:nvSpPr>
        <p:spPr>
          <a:xfrm>
            <a:off x="10938398" y="4898314"/>
            <a:ext cx="1105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images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ADCB231D-0558-B797-AC73-0FF3CE059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475456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DCCA5F8-1A09-43B3-9F03-0E215E1528E6}">
                    <psez:zmPr id="{415FFE9E-A794-4205-AFEA-B0770BEC83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DCB231D-0558-B797-AC73-0FF3CE059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9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50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6 &amp;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137948"/>
            <a:ext cx="4178482" cy="1447800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DETR model with backbone ResNet50 pre-trained weights.</a:t>
            </a:r>
          </a:p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Train DETR and save model checkpoints.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607748"/>
            <a:ext cx="37781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loaded the weights of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pre-trained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detr model with backbone ResNet50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from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https://dl.fbaipublicfiles.com/detr/detr-r50-e632da11.pth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and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started our custom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training with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epochs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0.0001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learning rate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r="-280"/>
          <a:stretch/>
        </p:blipFill>
        <p:spPr>
          <a:xfrm>
            <a:off x="144574" y="339588"/>
            <a:ext cx="6523058" cy="628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E6035-34DC-A9A5-E4F0-1774C12FA96E}"/>
              </a:ext>
            </a:extLst>
          </p:cNvPr>
          <p:cNvSpPr txBox="1"/>
          <p:nvPr/>
        </p:nvSpPr>
        <p:spPr>
          <a:xfrm>
            <a:off x="6627812" y="1830822"/>
            <a:ext cx="3276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632" y="2590799"/>
            <a:ext cx="5376619" cy="4038600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6856412" y="594271"/>
            <a:ext cx="5035439" cy="125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trained our model for 0:24:11 mins with one GPU provided by Google Colaboratory.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016EE-7363-BD38-B2E4-99B5610E1DE9}"/>
              </a:ext>
            </a:extLst>
          </p:cNvPr>
          <p:cNvSpPr txBox="1"/>
          <p:nvPr/>
        </p:nvSpPr>
        <p:spPr>
          <a:xfrm>
            <a:off x="7008812" y="6258966"/>
            <a:ext cx="685801" cy="2154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ECBF0AD7-3C6F-9486-7325-AF8576D943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871173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42F2DDAF-BA78-47A6-BFBB-BC4026C883CA}">
                    <psez:zmPr id="{D89F4DC2-32F3-465B-B35B-EAD853E359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CBF0AD7-3C6F-9486-7325-AF8576D943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9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92D050"/>
                </a:solidFill>
              </a:rPr>
              <a:t>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235763"/>
            <a:ext cx="4178482" cy="775748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Evaluate and test custom trained model on testing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021671"/>
            <a:ext cx="3778199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We evaluated the accuracy and loss of our model with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mean average precision (mAP)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and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validation loss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metrics respectively,  in addition to other metrics for measures of the predicted bounding boxes, their positions, and the class associated with each. Then we tested the model on the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testing images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6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9612" y="4103883"/>
            <a:ext cx="6044232" cy="2251524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561906" y="4800600"/>
            <a:ext cx="5035439" cy="155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Evaluation with cross entropy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loss of bounding box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loss_bbox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generalized intersection over union 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loss_giou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metrics.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D50C2-78AC-CA0E-EF5F-78FC0AEA1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81" y="1738779"/>
            <a:ext cx="5510831" cy="2030676"/>
          </a:xfrm>
          <a:prstGeom prst="rect">
            <a:avLst/>
          </a:prstGeom>
        </p:spPr>
      </p:pic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3E241C0B-7BA4-D6C0-479D-593F1DEB0BD4}"/>
              </a:ext>
            </a:extLst>
          </p:cNvPr>
          <p:cNvSpPr txBox="1">
            <a:spLocks/>
          </p:cNvSpPr>
          <p:nvPr/>
        </p:nvSpPr>
        <p:spPr>
          <a:xfrm>
            <a:off x="592676" y="814576"/>
            <a:ext cx="5035439" cy="125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Evaluation with mean average precision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validation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metrics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F8D18BD6-F7DF-F5FF-5F2E-1148B648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4" y="1738779"/>
            <a:ext cx="5510831" cy="2078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28BD3-0754-D931-E928-DC4A81D601EA}"/>
              </a:ext>
            </a:extLst>
          </p:cNvPr>
          <p:cNvSpPr txBox="1"/>
          <p:nvPr/>
        </p:nvSpPr>
        <p:spPr>
          <a:xfrm>
            <a:off x="7172986" y="849035"/>
            <a:ext cx="3810886" cy="5909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Other metrics related to evaluating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predictions.</a:t>
            </a:r>
          </a:p>
        </p:txBody>
      </p:sp>
    </p:spTree>
    <p:extLst>
      <p:ext uri="{BB962C8B-B14F-4D97-AF65-F5344CB8AC3E}">
        <p14:creationId xmlns:p14="http://schemas.microsoft.com/office/powerpoint/2010/main" val="1269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64BF90C-92D6-07EC-C963-274A5583C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524000"/>
            <a:ext cx="8153400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289F2C1-C654-99D5-1BFE-3794F947824F}"/>
              </a:ext>
            </a:extLst>
          </p:cNvPr>
          <p:cNvSpPr txBox="1">
            <a:spLocks/>
          </p:cNvSpPr>
          <p:nvPr/>
        </p:nvSpPr>
        <p:spPr>
          <a:xfrm>
            <a:off x="836612" y="914400"/>
            <a:ext cx="5035439" cy="785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Predictions on testing images.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C261D3EC-689A-EFD4-140D-D778204D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612" y="3962400"/>
            <a:ext cx="2784419" cy="1371600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	You !</a:t>
            </a:r>
          </a:p>
        </p:txBody>
      </p:sp>
    </p:spTree>
    <p:extLst>
      <p:ext uri="{BB962C8B-B14F-4D97-AF65-F5344CB8AC3E}">
        <p14:creationId xmlns:p14="http://schemas.microsoft.com/office/powerpoint/2010/main" val="1358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111A-E77A-E4C7-E671-D7DCD3D5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51971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Team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94417-B4C7-0D62-F190-0BE5D8BA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133600"/>
            <a:ext cx="9144001" cy="4267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67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lvl="0" algn="just">
              <a:buClr>
                <a:srgbClr val="99CB38"/>
              </a:buClr>
              <a:defRPr/>
            </a:pPr>
            <a:r>
              <a:rPr lang="en-US" sz="1800" u="sng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sz="1800" dirty="0">
                <a:solidFill>
                  <a:prstClr val="white"/>
                </a:solidFill>
              </a:rPr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>
              <a:solidFill>
                <a:prstClr val="white"/>
              </a:solidFill>
            </a:endParaRPr>
          </a:p>
          <a:p>
            <a:pPr lvl="0" algn="just">
              <a:buClr>
                <a:srgbClr val="99CB38"/>
              </a:buClr>
              <a:defRPr/>
            </a:pPr>
            <a:r>
              <a:rPr lang="en-US" sz="1800" u="sng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>
                <a:solidFill>
                  <a:prstClr val="white"/>
                </a:solidFill>
              </a:rPr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C91C6084-93A3-714F-3778-E467E4B32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5777086"/>
                  </p:ext>
                </p:extLst>
              </p:nvPr>
            </p:nvGraphicFramePr>
            <p:xfrm>
              <a:off x="8304212" y="671208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24799F4-36CE-4C5F-BE27-EA454C9614C4}">
                    <psez:zmPr id="{2DC52F48-F92E-473E-9809-96EC4CC3CF2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1C6084-93A3-714F-3778-E467E4B32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71208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2149174"/>
            <a:ext cx="4178482" cy="1715084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961865"/>
            <a:ext cx="4178482" cy="365030"/>
          </a:xfrm>
        </p:spPr>
        <p:txBody>
          <a:bodyPr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mport dataset from Kaggle into Google Drive.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800600"/>
            <a:ext cx="37781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We Imported the dataset from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  <a:ea typeface="+mj-ea"/>
                <a:cs typeface="+mj-cs"/>
              </a:rPr>
              <a:t>Kaggle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https://www.kaggle.com/datasets/sshikamaru/</a:t>
            </a:r>
            <a:r>
              <a:rPr lang="en-US" sz="1600" b="1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car-object-detection</a:t>
            </a:r>
            <a:r>
              <a:rPr lang="en-US" sz="1600" b="1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unzipped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the data file and moved it to Google Drive in a newly created folder named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CarDataset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/>
          <a:stretch/>
        </p:blipFill>
        <p:spPr>
          <a:xfrm>
            <a:off x="381000" y="3485072"/>
            <a:ext cx="5713412" cy="265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A picture containing text, bus&#10;&#10;Description automatically generated">
            <a:extLst>
              <a:ext uri="{FF2B5EF4-FFF2-40B4-BE49-F238E27FC236}">
                <a16:creationId xmlns:a16="http://schemas.microsoft.com/office/drawing/2014/main" id="{C46F720D-3C0A-A62D-9566-3E057A937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1" y="958676"/>
            <a:ext cx="5574251" cy="2526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5E437-5712-2029-ECF6-7EF3CBF965C1}"/>
              </a:ext>
            </a:extLst>
          </p:cNvPr>
          <p:cNvSpPr txBox="1"/>
          <p:nvPr/>
        </p:nvSpPr>
        <p:spPr>
          <a:xfrm>
            <a:off x="7246245" y="283820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Kaggle</a:t>
            </a:r>
            <a:r>
              <a:rPr lang="en-US" dirty="0"/>
              <a:t> |car-object-detection Dataset by - </a:t>
            </a:r>
            <a:r>
              <a:rPr lang="en-US" b="1" i="0" cap="all" dirty="0">
                <a:latin typeface="Inter"/>
              </a:rPr>
              <a:t>EDWARD ZHANG</a:t>
            </a:r>
            <a:endParaRPr lang="en-US" dirty="0"/>
          </a:p>
        </p:txBody>
      </p:sp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2"/>
          <a:stretch/>
        </p:blipFill>
        <p:spPr>
          <a:xfrm>
            <a:off x="381000" y="533400"/>
            <a:ext cx="5713412" cy="2951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319AEF-31F7-F904-95A5-95FB59F72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1" y="3733800"/>
            <a:ext cx="5705369" cy="2526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9BC629-67C5-30F9-2661-603D1DC6569F}"/>
              </a:ext>
            </a:extLst>
          </p:cNvPr>
          <p:cNvSpPr txBox="1"/>
          <p:nvPr/>
        </p:nvSpPr>
        <p:spPr>
          <a:xfrm>
            <a:off x="8501895" y="5594077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Files on Google Drive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E4213-93C8-F6AC-A4B3-CF606598F35B}"/>
              </a:ext>
            </a:extLst>
          </p:cNvPr>
          <p:cNvSpPr txBox="1"/>
          <p:nvPr/>
        </p:nvSpPr>
        <p:spPr>
          <a:xfrm>
            <a:off x="2777304" y="5455578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on Colaboratory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5B04B3CA-FCB4-5391-6B16-9AFD267E2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1965898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1D87359E-DE74-4CB7-97A1-C8AF357E2E51}">
                    <psez:zmPr id="{92409359-B0D5-4555-B46E-629373C471B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B04B3CA-FCB4-5391-6B16-9AFD267E2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12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4478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2 &amp;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429000"/>
            <a:ext cx="4178482" cy="1447800"/>
          </a:xfrm>
        </p:spPr>
        <p:txBody>
          <a:bodyPr numCol="1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Split annotations into train-validation sub _ sets.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justLow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annotations file format to COCO file format.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876800"/>
            <a:ext cx="377819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divided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annotations file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train_solution_bounding_boxes (1).csv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train-validation subsets with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95:5 % ratio,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then converted them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to COCO json files with only one Category which is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5085"/>
          <a:stretch/>
        </p:blipFill>
        <p:spPr>
          <a:xfrm>
            <a:off x="381000" y="2895600"/>
            <a:ext cx="5713412" cy="177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b="2324"/>
          <a:stretch/>
        </p:blipFill>
        <p:spPr>
          <a:xfrm>
            <a:off x="381000" y="457200"/>
            <a:ext cx="5713412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19AEF-31F7-F904-95A5-95FB59F72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2"/>
          <a:stretch/>
        </p:blipFill>
        <p:spPr>
          <a:xfrm>
            <a:off x="6320000" y="4673600"/>
            <a:ext cx="5705368" cy="19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F38EE-BBBE-226D-C7E2-58DB4B020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70889"/>
            <a:ext cx="5713412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C82F-8D6E-88C5-F443-88252A1AE17F}"/>
              </a:ext>
            </a:extLst>
          </p:cNvPr>
          <p:cNvSpPr txBox="1"/>
          <p:nvPr/>
        </p:nvSpPr>
        <p:spPr>
          <a:xfrm>
            <a:off x="2741612" y="5754469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5D6EDA-45D1-4D74-AFAD-FA03F1E31EC9}"/>
              </a:ext>
            </a:extLst>
          </p:cNvPr>
          <p:cNvSpPr/>
          <p:nvPr/>
        </p:nvSpPr>
        <p:spPr>
          <a:xfrm>
            <a:off x="5561012" y="6400800"/>
            <a:ext cx="1066800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76E52A-5D0A-73DD-750E-B455298F1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7812" y="688537"/>
            <a:ext cx="5224219" cy="1219200"/>
          </a:xfrm>
        </p:spPr>
        <p:txBody>
          <a:bodyPr/>
          <a:lstStyle/>
          <a:p>
            <a:pPr algn="just"/>
            <a:r>
              <a:rPr lang="en-US" sz="1800" dirty="0"/>
              <a:t>We had to add more fields to the csv file in order to convert it to json format such as </a:t>
            </a:r>
            <a:r>
              <a:rPr lang="en-US" sz="1800" b="1" dirty="0">
                <a:solidFill>
                  <a:srgbClr val="92D050"/>
                </a:solidFill>
              </a:rPr>
              <a:t>fileid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92D050"/>
                </a:solidFill>
              </a:rPr>
              <a:t>annid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92D050"/>
                </a:solidFill>
              </a:rPr>
              <a:t>categoryid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14B3CF-54C4-AF88-7427-A775225E69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8" r="32734"/>
          <a:stretch/>
        </p:blipFill>
        <p:spPr>
          <a:xfrm>
            <a:off x="6696183" y="1763541"/>
            <a:ext cx="5189428" cy="244465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362808-6228-0ECD-EE8A-B5A28F4AC4FC}"/>
              </a:ext>
            </a:extLst>
          </p:cNvPr>
          <p:cNvSpPr/>
          <p:nvPr/>
        </p:nvSpPr>
        <p:spPr>
          <a:xfrm rot="10298852">
            <a:off x="5390692" y="3844805"/>
            <a:ext cx="1543493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88A81F-01F4-5D37-0F23-896039AFA4BE}"/>
              </a:ext>
            </a:extLst>
          </p:cNvPr>
          <p:cNvSpPr txBox="1"/>
          <p:nvPr/>
        </p:nvSpPr>
        <p:spPr>
          <a:xfrm>
            <a:off x="8988424" y="5754469"/>
            <a:ext cx="3340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Save json files to current runtime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E7734-40B7-8DE5-65D4-E233440322B7}"/>
              </a:ext>
            </a:extLst>
          </p:cNvPr>
          <p:cNvSpPr txBox="1"/>
          <p:nvPr/>
        </p:nvSpPr>
        <p:spPr>
          <a:xfrm>
            <a:off x="9744102" y="3698865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Original csv</a:t>
            </a:r>
          </a:p>
        </p:txBody>
      </p:sp>
    </p:spTree>
    <p:extLst>
      <p:ext uri="{BB962C8B-B14F-4D97-AF65-F5344CB8AC3E}">
        <p14:creationId xmlns:p14="http://schemas.microsoft.com/office/powerpoint/2010/main" val="26259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7982FFCE-F864-69A7-E68D-BA6FFE92AF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6805541"/>
                  </p:ext>
                </p:extLst>
              </p:nvPr>
            </p:nvGraphicFramePr>
            <p:xfrm>
              <a:off x="830275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7C9FE696-9C6A-4ACE-A744-AEA29FB515A5}">
                    <psez:zmPr id="{49392C82-AE0E-42F2-843B-D5439403198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982FFCE-F864-69A7-E68D-BA6FFE92A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275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0262f94-9f35-4ac3-9a90-690165a166b7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1495</TotalTime>
  <Words>963</Words>
  <Application>Microsoft Office PowerPoint</Application>
  <PresentationFormat>Custom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Inter</vt:lpstr>
      <vt:lpstr>Arial</vt:lpstr>
      <vt:lpstr>Century Gothic</vt:lpstr>
      <vt:lpstr>Tenorite</vt:lpstr>
      <vt:lpstr>Blue atom design template</vt:lpstr>
      <vt:lpstr>Office Theme</vt:lpstr>
      <vt:lpstr>Car Object Detection With DETR</vt:lpstr>
      <vt:lpstr>Team Members</vt:lpstr>
      <vt:lpstr>Defining Our Project  Step-by-Step</vt:lpstr>
      <vt:lpstr>Step 1</vt:lpstr>
      <vt:lpstr>PowerPoint Presentation</vt:lpstr>
      <vt:lpstr>Defining Our Project  Step-by-Step</vt:lpstr>
      <vt:lpstr>Steps 2 &amp; 3</vt:lpstr>
      <vt:lpstr>PowerPoint Presentation</vt:lpstr>
      <vt:lpstr>Defining Our Project  Step-by-Step</vt:lpstr>
      <vt:lpstr>Steps 4 &amp; 5</vt:lpstr>
      <vt:lpstr>PowerPoint Presentation</vt:lpstr>
      <vt:lpstr>Defining Our Project  Step-by-Step</vt:lpstr>
      <vt:lpstr>Steps 6 &amp; 7</vt:lpstr>
      <vt:lpstr>PowerPoint Presentation</vt:lpstr>
      <vt:lpstr>Defining Our Project  Step-by-Step</vt:lpstr>
      <vt:lpstr>Step 8</vt:lpstr>
      <vt:lpstr>PowerPoint Presentation</vt:lpstr>
      <vt:lpstr>Thank  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Object Detection With DETR</dc:title>
  <dc:creator>Catherine Habib</dc:creator>
  <cp:lastModifiedBy>Catherine Habib</cp:lastModifiedBy>
  <cp:revision>46</cp:revision>
  <dcterms:created xsi:type="dcterms:W3CDTF">2023-04-30T20:00:38Z</dcterms:created>
  <dcterms:modified xsi:type="dcterms:W3CDTF">2023-05-02T08:02:52Z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